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1"/>
  </p:notesMasterIdLst>
  <p:handoutMasterIdLst>
    <p:handoutMasterId r:id="rId22"/>
  </p:handoutMasterIdLst>
  <p:sldIdLst>
    <p:sldId id="256" r:id="rId2"/>
    <p:sldId id="298" r:id="rId3"/>
    <p:sldId id="281" r:id="rId4"/>
    <p:sldId id="292" r:id="rId5"/>
    <p:sldId id="297" r:id="rId6"/>
    <p:sldId id="288" r:id="rId7"/>
    <p:sldId id="296" r:id="rId8"/>
    <p:sldId id="257" r:id="rId9"/>
    <p:sldId id="300" r:id="rId10"/>
    <p:sldId id="295" r:id="rId11"/>
    <p:sldId id="299" r:id="rId12"/>
    <p:sldId id="269" r:id="rId13"/>
    <p:sldId id="271" r:id="rId14"/>
    <p:sldId id="272" r:id="rId15"/>
    <p:sldId id="273" r:id="rId16"/>
    <p:sldId id="294" r:id="rId17"/>
    <p:sldId id="291" r:id="rId18"/>
    <p:sldId id="290" r:id="rId19"/>
    <p:sldId id="274" r:id="rId20"/>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08" y="-8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BB85759-B32B-42AB-93ED-7D852FF8A6B0}" type="datetimeFigureOut">
              <a:rPr lang="en-US"/>
              <a:pPr>
                <a:defRPr/>
              </a:pPr>
              <a:t>9/24/2013</a:t>
            </a:fld>
            <a:endParaRPr lang="en-US" dirty="0"/>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0365B25-2595-48F7-B3D0-DD47339868CB}" type="slidenum">
              <a:rPr lang="en-US"/>
              <a:pPr>
                <a:defRPr/>
              </a:pPr>
              <a:t>‹#›</a:t>
            </a:fld>
            <a:endParaRPr lang="en-US" dirty="0"/>
          </a:p>
        </p:txBody>
      </p:sp>
    </p:spTree>
    <p:extLst>
      <p:ext uri="{BB962C8B-B14F-4D97-AF65-F5344CB8AC3E}">
        <p14:creationId xmlns:p14="http://schemas.microsoft.com/office/powerpoint/2010/main" val="415805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87" tIns="46644" rIns="93287" bIns="46644"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3287" tIns="46644" rIns="93287" bIns="46644" rtlCol="0"/>
          <a:lstStyle>
            <a:lvl1pPr algn="r" fontAlgn="auto">
              <a:spcBef>
                <a:spcPts val="0"/>
              </a:spcBef>
              <a:spcAft>
                <a:spcPts val="0"/>
              </a:spcAft>
              <a:defRPr sz="1200" smtClean="0">
                <a:latin typeface="+mn-lt"/>
              </a:defRPr>
            </a:lvl1pPr>
          </a:lstStyle>
          <a:p>
            <a:pPr>
              <a:defRPr/>
            </a:pPr>
            <a:fld id="{3E8F9CC6-E908-477C-8728-28EA838E6C4D}" type="datetimeFigureOut">
              <a:rPr lang="en-US"/>
              <a:pPr>
                <a:defRPr/>
              </a:pPr>
              <a:t>9/24/2013</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dirty="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3287" tIns="46644" rIns="93287" bIns="4664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200"/>
            <a:ext cx="3041650" cy="465138"/>
          </a:xfrm>
          <a:prstGeom prst="rect">
            <a:avLst/>
          </a:prstGeom>
        </p:spPr>
        <p:txBody>
          <a:bodyPr vert="horz" lIns="93287" tIns="46644" rIns="93287" bIns="46644"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3287" tIns="46644" rIns="93287" bIns="46644" rtlCol="0" anchor="b"/>
          <a:lstStyle>
            <a:lvl1pPr algn="r" fontAlgn="auto">
              <a:spcBef>
                <a:spcPts val="0"/>
              </a:spcBef>
              <a:spcAft>
                <a:spcPts val="0"/>
              </a:spcAft>
              <a:defRPr sz="1200" smtClean="0">
                <a:latin typeface="+mn-lt"/>
              </a:defRPr>
            </a:lvl1pPr>
          </a:lstStyle>
          <a:p>
            <a:pPr>
              <a:defRPr/>
            </a:pPr>
            <a:fld id="{348535BC-1F11-4452-8577-18CE3ECEA284}" type="slidenum">
              <a:rPr lang="en-US"/>
              <a:pPr>
                <a:defRPr/>
              </a:pPr>
              <a:t>‹#›</a:t>
            </a:fld>
            <a:endParaRPr lang="en-US" dirty="0"/>
          </a:p>
        </p:txBody>
      </p:sp>
    </p:spTree>
    <p:extLst>
      <p:ext uri="{BB962C8B-B14F-4D97-AF65-F5344CB8AC3E}">
        <p14:creationId xmlns:p14="http://schemas.microsoft.com/office/powerpoint/2010/main" val="27578074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54C084-15A9-441C-B9CA-AB0673C3DF7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B1025F-1490-4E0C-AFD0-675236D61E2E}" type="slidenum">
              <a:rPr lang="en-US"/>
              <a:pPr fontAlgn="base">
                <a:spcBef>
                  <a:spcPct val="0"/>
                </a:spcBef>
                <a:spcAft>
                  <a:spcPct val="0"/>
                </a:spcAft>
              </a:pPr>
              <a:t>10</a:t>
            </a:fld>
            <a:endParaRPr lang="en-US"/>
          </a:p>
        </p:txBody>
      </p:sp>
      <p:sp>
        <p:nvSpPr>
          <p:cNvPr id="35843" name="Notes Placeholder 4"/>
          <p:cNvSpPr>
            <a:spLocks noGrp="1"/>
          </p:cNvSpPr>
          <p:nvPr>
            <p:ph type="body" sz="quarter" idx="1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F3C5E1-2A90-45EA-A19F-9B6F87B04282}"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95D776-9F85-486F-90D7-5C1AA1ABB908}" type="slidenum">
              <a:rPr lang="en-US"/>
              <a:pPr fontAlgn="base">
                <a:spcBef>
                  <a:spcPct val="0"/>
                </a:spcBef>
                <a:spcAft>
                  <a:spcPct val="0"/>
                </a:spcAft>
              </a:pPr>
              <a:t>12</a:t>
            </a:fld>
            <a:endParaRPr lang="en-US"/>
          </a:p>
        </p:txBody>
      </p:sp>
      <p:sp>
        <p:nvSpPr>
          <p:cNvPr id="40963" name="Notes Placeholder 4"/>
          <p:cNvSpPr>
            <a:spLocks noGrp="1"/>
          </p:cNvSpPr>
          <p:nvPr>
            <p:ph type="body" sz="quarter" idx="1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58A497-3B44-4564-B977-3F1B54EB3C64}" type="slidenum">
              <a:rPr lang="en-US"/>
              <a:pPr fontAlgn="base">
                <a:spcBef>
                  <a:spcPct val="0"/>
                </a:spcBef>
                <a:spcAft>
                  <a:spcPct val="0"/>
                </a:spcAft>
              </a:pPr>
              <a:t>13</a:t>
            </a:fld>
            <a:endParaRPr lang="en-US"/>
          </a:p>
        </p:txBody>
      </p:sp>
      <p:sp>
        <p:nvSpPr>
          <p:cNvPr id="43011" name="Notes Placeholder 4"/>
          <p:cNvSpPr>
            <a:spLocks noGrp="1"/>
          </p:cNvSpPr>
          <p:nvPr>
            <p:ph type="body" sz="quarter" idx="1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649BD4-2504-45B2-AEA7-89C943DC2782}"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826AA3-A533-4732-B469-099E26F4FDB3}" type="slidenum">
              <a:rPr lang="en-US"/>
              <a:pPr fontAlgn="base">
                <a:spcBef>
                  <a:spcPct val="0"/>
                </a:spcBef>
                <a:spcAft>
                  <a:spcPct val="0"/>
                </a:spcAft>
              </a:pPr>
              <a:t>15</a:t>
            </a:fld>
            <a:endParaRPr lang="en-US"/>
          </a:p>
        </p:txBody>
      </p:sp>
      <p:sp>
        <p:nvSpPr>
          <p:cNvPr id="47107" name="Notes Placeholder 4"/>
          <p:cNvSpPr>
            <a:spLocks noGrp="1"/>
          </p:cNvSpPr>
          <p:nvPr>
            <p:ph type="body" sz="quarter" idx="1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3C40E3-BA19-4CCE-9C4B-15C5012E95C5}" type="slidenum">
              <a:rPr lang="en-US"/>
              <a:pPr fontAlgn="base">
                <a:spcBef>
                  <a:spcPct val="0"/>
                </a:spcBef>
                <a:spcAft>
                  <a:spcPct val="0"/>
                </a:spcAft>
              </a:pPr>
              <a:t>16</a:t>
            </a:fld>
            <a:endParaRPr lang="en-US"/>
          </a:p>
        </p:txBody>
      </p:sp>
      <p:sp>
        <p:nvSpPr>
          <p:cNvPr id="50179" name="Notes Placeholder 4"/>
          <p:cNvSpPr>
            <a:spLocks noGrp="1"/>
          </p:cNvSpPr>
          <p:nvPr>
            <p:ph type="body" sz="quarter" idx="1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0442A4-551A-4307-801A-99D3E6B92EA0}"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E364A4-8B0F-4F3B-8B33-3DAB29044741}"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989AC2-E38D-45F3-B799-EDC7F29FE971}"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319127-288D-4879-A13C-BBE30BCE9840}" type="slidenum">
              <a:rPr lang="en-US"/>
              <a:pPr fontAlgn="base">
                <a:spcBef>
                  <a:spcPct val="0"/>
                </a:spcBef>
                <a:spcAft>
                  <a:spcPct val="0"/>
                </a:spcAft>
              </a:pPr>
              <a:t>2</a:t>
            </a:fld>
            <a:endParaRPr lang="en-US"/>
          </a:p>
        </p:txBody>
      </p:sp>
      <p:sp>
        <p:nvSpPr>
          <p:cNvPr id="18435" name="Notes Placeholder 4"/>
          <p:cNvSpPr>
            <a:spLocks noGrp="1"/>
          </p:cNvSpPr>
          <p:nvPr>
            <p:ph type="body" sz="quarter" idx="1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B11BF5-1297-4182-95B1-8B71633A4A4B}"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AD4C68-8213-4C8E-BD72-9BF3BA6BF9A0}" type="slidenum">
              <a:rPr lang="en-US"/>
              <a:pPr fontAlgn="base">
                <a:spcBef>
                  <a:spcPct val="0"/>
                </a:spcBef>
                <a:spcAft>
                  <a:spcPct val="0"/>
                </a:spcAft>
              </a:pPr>
              <a:t>4</a:t>
            </a:fld>
            <a:endParaRPr lang="en-US"/>
          </a:p>
        </p:txBody>
      </p:sp>
      <p:sp>
        <p:nvSpPr>
          <p:cNvPr id="22531" name="Notes Placeholder 4"/>
          <p:cNvSpPr>
            <a:spLocks noGrp="1"/>
          </p:cNvSpPr>
          <p:nvPr>
            <p:ph type="body" sz="quarter" idx="1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DB304D-3238-41FC-AB40-88C2E01D20BF}" type="slidenum">
              <a:rPr lang="en-US"/>
              <a:pPr fontAlgn="base">
                <a:spcBef>
                  <a:spcPct val="0"/>
                </a:spcBef>
                <a:spcAft>
                  <a:spcPct val="0"/>
                </a:spcAft>
              </a:pPr>
              <a:t>5</a:t>
            </a:fld>
            <a:endParaRPr lang="en-US"/>
          </a:p>
        </p:txBody>
      </p:sp>
      <p:sp>
        <p:nvSpPr>
          <p:cNvPr id="25603" name="Notes Placeholder 4"/>
          <p:cNvSpPr>
            <a:spLocks noGrp="1"/>
          </p:cNvSpPr>
          <p:nvPr>
            <p:ph type="body" sz="quarter" idx="1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A38C53-2F55-4441-A7E7-4052CC4D38E3}" type="slidenum">
              <a:rPr lang="en-US"/>
              <a:pPr fontAlgn="base">
                <a:spcBef>
                  <a:spcPct val="0"/>
                </a:spcBef>
                <a:spcAft>
                  <a:spcPct val="0"/>
                </a:spcAft>
              </a:pPr>
              <a:t>6</a:t>
            </a:fld>
            <a:endParaRPr lang="en-US"/>
          </a:p>
        </p:txBody>
      </p:sp>
      <p:sp>
        <p:nvSpPr>
          <p:cNvPr id="27651" name="Notes Placeholder 4"/>
          <p:cNvSpPr>
            <a:spLocks noGrp="1"/>
          </p:cNvSpPr>
          <p:nvPr>
            <p:ph type="body" sz="quarter" idx="1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1B502F-3887-4466-A663-3FCCC2F387FF}" type="slidenum">
              <a:rPr lang="en-US"/>
              <a:pPr fontAlgn="base">
                <a:spcBef>
                  <a:spcPct val="0"/>
                </a:spcBef>
                <a:spcAft>
                  <a:spcPct val="0"/>
                </a:spcAft>
              </a:pPr>
              <a:t>7</a:t>
            </a:fld>
            <a:endParaRPr lang="en-US"/>
          </a:p>
        </p:txBody>
      </p:sp>
      <p:sp>
        <p:nvSpPr>
          <p:cNvPr id="29699" name="Notes Placeholder 4"/>
          <p:cNvSpPr>
            <a:spLocks noGrp="1"/>
          </p:cNvSpPr>
          <p:nvPr>
            <p:ph type="body" sz="quarter" idx="1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B727FB-8A4E-41AE-BFE7-50EFA7136FE5}" type="slidenum">
              <a:rPr lang="en-US"/>
              <a:pPr fontAlgn="base">
                <a:spcBef>
                  <a:spcPct val="0"/>
                </a:spcBef>
                <a:spcAft>
                  <a:spcPct val="0"/>
                </a:spcAft>
              </a:pPr>
              <a:t>8</a:t>
            </a:fld>
            <a:endParaRPr lang="en-US"/>
          </a:p>
        </p:txBody>
      </p:sp>
      <p:sp>
        <p:nvSpPr>
          <p:cNvPr id="31747" name="Notes Placeholder 4"/>
          <p:cNvSpPr>
            <a:spLocks noGrp="1"/>
          </p:cNvSpPr>
          <p:nvPr>
            <p:ph type="body" sz="quarter" idx="1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EE4F9-A5A7-40C2-A78E-BEB7F888AB21}"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0"/>
              <a:ext cx="9143396" cy="6858000"/>
              <a:chOff x="159" y="0"/>
              <a:chExt cx="9143396" cy="6858000"/>
            </a:xfrm>
          </p:grpSpPr>
          <p:grpSp>
            <p:nvGrpSpPr>
              <p:cNvPr id="28" name="Group 4"/>
              <p:cNvGrpSpPr>
                <a:grpSpLocks/>
              </p:cNvGrpSpPr>
              <p:nvPr/>
            </p:nvGrpSpPr>
            <p:grpSpPr bwMode="auto">
              <a:xfrm>
                <a:off x="159" y="0"/>
                <a:ext cx="2514434" cy="6858000"/>
                <a:chOff x="159" y="0"/>
                <a:chExt cx="2514434"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0" name="Group 9"/>
              <p:cNvGrpSpPr>
                <a:grpSpLocks/>
              </p:cNvGrpSpPr>
              <p:nvPr/>
            </p:nvGrpSpPr>
            <p:grpSpPr bwMode="auto">
              <a:xfrm rot="10800000">
                <a:off x="6629121" y="0"/>
                <a:ext cx="2514434" cy="6858000"/>
                <a:chOff x="445" y="0"/>
                <a:chExt cx="2514434"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smtClean="0"/>
            </a:lvl1pPr>
          </a:lstStyle>
          <a:p>
            <a:pPr>
              <a:defRPr/>
            </a:pPr>
            <a:fld id="{CBEF5CCA-F683-4A8D-A895-E13EEC89DFD1}" type="datetimeFigureOut">
              <a:rPr lang="en-US"/>
              <a:pPr>
                <a:defRPr/>
              </a:pPr>
              <a:t>9/24/2013</a:t>
            </a:fld>
            <a:endParaRPr lang="en-US" dirty="0"/>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dirty="0">
                <a:solidFill>
                  <a:schemeClr val="accent1"/>
                </a:solidFill>
              </a:defRPr>
            </a:lvl1pPr>
          </a:lstStyle>
          <a:p>
            <a:pPr>
              <a:defRPr/>
            </a:pPr>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a:defRPr smtClean="0">
                <a:solidFill>
                  <a:schemeClr val="accent1"/>
                </a:solidFill>
              </a:defRPr>
            </a:lvl1pPr>
          </a:lstStyle>
          <a:p>
            <a:pPr>
              <a:defRPr/>
            </a:pPr>
            <a:fld id="{429913E8-FB17-41B3-AA81-2E8B9993405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82C4A6-B64B-4624-8CF8-41F6B2A3C5BB}" type="datetime4">
              <a:rPr lang="en-US"/>
              <a:pPr>
                <a:defRPr/>
              </a:pPr>
              <a:t>September 24, 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7976BD-3347-4736-9E3C-D5C03C42341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EED48E-31A5-46FD-A96F-A9FC49BEA7C2}" type="datetime4">
              <a:rPr lang="en-US"/>
              <a:pPr>
                <a:defRPr/>
              </a:pPr>
              <a:t>September 24, 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E91FC7-5FC6-4575-81D4-4A55E8B90E4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1538B8-4180-4067-BD52-778DF8CBA4FE}" type="datetime4">
              <a:rPr lang="en-US"/>
              <a:pPr>
                <a:defRPr/>
              </a:pPr>
              <a:t>September 24, 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341C57-447C-4110-A297-65237B6D585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F6B56E-DD17-425C-B8FF-D8DDF1D9061B}" type="datetime4">
              <a:rPr lang="en-US"/>
              <a:pPr>
                <a:defRPr/>
              </a:pPr>
              <a:t>September 24, 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3DA765-114F-4E8B-99E2-B27A51846D7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38CAC1F7-EA62-44BD-A842-F7366C2F2DA1}" type="datetime4">
              <a:rPr lang="en-US"/>
              <a:pPr>
                <a:defRPr/>
              </a:pPr>
              <a:t>September 24, 2013</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C03AAC25-B817-403C-A904-CE1D162341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906CB17-1054-40FB-ADDD-DA1FA531831F}" type="datetime4">
              <a:rPr lang="en-US"/>
              <a:pPr>
                <a:defRPr/>
              </a:pPr>
              <a:t>September 24, 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5168F1-61D5-4D2B-AA78-BB3B33E7156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4F9357-8948-4A37-800F-EF1968A2C3F8}" type="datetime4">
              <a:rPr lang="en-US"/>
              <a:pPr>
                <a:defRPr/>
              </a:pPr>
              <a:t>September 24, 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30E691E-2FA7-4FD2-B719-279A72C662B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030787-F79E-40AC-8995-683CC13D029F}" type="datetime4">
              <a:rPr lang="en-US"/>
              <a:pPr>
                <a:defRPr/>
              </a:pPr>
              <a:t>September 24, 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31A6B7-1EA2-4098-9531-E2049A6332F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CBEF5CCA-F683-4A8D-A895-E13EEC89DFD1}" type="datetimeFigureOut">
              <a:rPr lang="en-US"/>
              <a:pPr>
                <a:defRPr/>
              </a:pPr>
              <a:t>9/24/2013</a:t>
            </a:fld>
            <a:endParaRPr lang="en-US" dirty="0"/>
          </a:p>
        </p:txBody>
      </p:sp>
      <p:sp>
        <p:nvSpPr>
          <p:cNvPr id="49" name="Slide Number Placeholder 6"/>
          <p:cNvSpPr>
            <a:spLocks noGrp="1"/>
          </p:cNvSpPr>
          <p:nvPr>
            <p:ph type="sldNum" sz="quarter" idx="11"/>
          </p:nvPr>
        </p:nvSpPr>
        <p:spPr/>
        <p:txBody>
          <a:bodyPr/>
          <a:lstStyle>
            <a:lvl1pPr>
              <a:defRPr/>
            </a:lvl1pPr>
          </a:lstStyle>
          <a:p>
            <a:pPr>
              <a:defRPr/>
            </a:pPr>
            <a:fld id="{14AFC60E-51AD-40A0-92D6-5F28C593CE84}" type="slidenum">
              <a:rPr lang="en-US"/>
              <a:pPr>
                <a:defRPr/>
              </a:pPr>
              <a:t>‹#›</a:t>
            </a:fld>
            <a:endParaRPr lang="en-US" dirty="0"/>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CBEF5CCA-F683-4A8D-A895-E13EEC89DFD1}" type="datetimeFigureOut">
              <a:rPr lang="en-US"/>
              <a:pPr>
                <a:defRPr/>
              </a:pPr>
              <a:t>9/24/2013</a:t>
            </a:fld>
            <a:endParaRPr lang="en-US" dirty="0"/>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F8146CD5-03BA-4A71-8B53-6EE86EA28F7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9154" name="Group 41"/>
          <p:cNvGrpSpPr>
            <a:grpSpLocks/>
          </p:cNvGrpSpPr>
          <p:nvPr/>
        </p:nvGrpSpPr>
        <p:grpSpPr bwMode="auto">
          <a:xfrm>
            <a:off x="-304800" y="0"/>
            <a:ext cx="9932988" cy="6858000"/>
            <a:chOff x="-382404" y="0"/>
            <a:chExt cx="9932332" cy="6858000"/>
          </a:xfrm>
        </p:grpSpPr>
        <p:grpSp>
          <p:nvGrpSpPr>
            <p:cNvPr id="49163" name="Group 44"/>
            <p:cNvGrpSpPr>
              <a:grpSpLocks/>
            </p:cNvGrpSpPr>
            <p:nvPr/>
          </p:nvGrpSpPr>
          <p:grpSpPr bwMode="auto">
            <a:xfrm>
              <a:off x="0" y="0"/>
              <a:ext cx="9144000" cy="6858000"/>
              <a:chOff x="0" y="0"/>
              <a:chExt cx="9144000" cy="6858000"/>
            </a:xfrm>
          </p:grpSpPr>
          <p:grpSp>
            <p:nvGrpSpPr>
              <p:cNvPr id="49186"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9187"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9188"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158"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9159"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FEFEFE"/>
                </a:solidFill>
                <a:latin typeface="+mn-lt"/>
              </a:defRPr>
            </a:lvl1pPr>
          </a:lstStyle>
          <a:p>
            <a:pPr>
              <a:defRPr/>
            </a:pPr>
            <a:fld id="{58C155B2-FB6C-404E-9C09-6212ACA01F0D}" type="datetime4">
              <a:rPr lang="en-US"/>
              <a:pPr>
                <a:defRPr/>
              </a:pPr>
              <a:t>September 24, 2013</a:t>
            </a:fld>
            <a:endParaRPr lang="en-US" dirty="0"/>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accent1"/>
                </a:solidFill>
                <a:latin typeface="+mn-lt"/>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FEFEFE"/>
                </a:solidFill>
                <a:latin typeface="+mn-lt"/>
              </a:defRPr>
            </a:lvl1pPr>
          </a:lstStyle>
          <a:p>
            <a:pPr>
              <a:defRPr/>
            </a:pPr>
            <a:fld id="{F6A5ECBA-04C6-4AEF-911C-07007BC1104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693" r:id="rId5"/>
    <p:sldLayoutId id="2147483692" r:id="rId6"/>
    <p:sldLayoutId id="2147483691" r:id="rId7"/>
    <p:sldLayoutId id="2147483698" r:id="rId8"/>
    <p:sldLayoutId id="2147483699" r:id="rId9"/>
    <p:sldLayoutId id="2147483690" r:id="rId10"/>
    <p:sldLayoutId id="2147483689" r:id="rId11"/>
  </p:sldLayoutIdLst>
  <p:hf sldNum="0" hdr="0" dt="0"/>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Century Gothic" pitchFamily="34" charset="0"/>
        </a:defRPr>
      </a:lvl2pPr>
      <a:lvl3pPr algn="l" rtl="0" fontAlgn="base">
        <a:spcBef>
          <a:spcPct val="0"/>
        </a:spcBef>
        <a:spcAft>
          <a:spcPct val="0"/>
        </a:spcAft>
        <a:defRPr sz="4000">
          <a:solidFill>
            <a:schemeClr val="accent1"/>
          </a:solidFill>
          <a:latin typeface="Century Gothic" pitchFamily="34" charset="0"/>
        </a:defRPr>
      </a:lvl3pPr>
      <a:lvl4pPr algn="l" rtl="0" fontAlgn="base">
        <a:spcBef>
          <a:spcPct val="0"/>
        </a:spcBef>
        <a:spcAft>
          <a:spcPct val="0"/>
        </a:spcAft>
        <a:defRPr sz="4000">
          <a:solidFill>
            <a:schemeClr val="accent1"/>
          </a:solidFill>
          <a:latin typeface="Century Gothic" pitchFamily="34" charset="0"/>
        </a:defRPr>
      </a:lvl4pPr>
      <a:lvl5pPr algn="l" rtl="0" fontAlgn="base">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package" Target="../embeddings/Microsoft_Word_Document1.docx"/><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4733925" y="2708275"/>
            <a:ext cx="3313113" cy="1701800"/>
          </a:xfrm>
        </p:spPr>
        <p:txBody>
          <a:bodyPr/>
          <a:lstStyle/>
          <a:p>
            <a:r>
              <a:rPr lang="en-US" smtClean="0"/>
              <a:t>Importance of Monitoring</a:t>
            </a:r>
          </a:p>
        </p:txBody>
      </p:sp>
      <p:sp>
        <p:nvSpPr>
          <p:cNvPr id="15362" name="Subtitle 2"/>
          <p:cNvSpPr>
            <a:spLocks noGrp="1"/>
          </p:cNvSpPr>
          <p:nvPr>
            <p:ph type="subTitle" idx="1"/>
          </p:nvPr>
        </p:nvSpPr>
        <p:spPr>
          <a:xfrm>
            <a:off x="4572000" y="4419600"/>
            <a:ext cx="3648075" cy="1260475"/>
          </a:xfrm>
        </p:spPr>
        <p:txBody>
          <a:bodyPr/>
          <a:lstStyle/>
          <a:p>
            <a:r>
              <a:rPr lang="en-US" smtClean="0"/>
              <a:t>T. Alex Cabral, M.P.A.</a:t>
            </a:r>
          </a:p>
          <a:p>
            <a:r>
              <a:rPr lang="en-US" smtClean="0"/>
              <a:t>Deputy Regional  Administrator </a:t>
            </a:r>
          </a:p>
          <a:p>
            <a:r>
              <a:rPr lang="en-US" smtClean="0"/>
              <a:t>NHTSA Region 5</a:t>
            </a:r>
          </a:p>
        </p:txBody>
      </p:sp>
      <p:pic>
        <p:nvPicPr>
          <p:cNvPr id="15363" name="Picture 2" descr="NHTSA-Color"/>
          <p:cNvPicPr>
            <a:picLocks noChangeAspect="1" noChangeArrowheads="1"/>
          </p:cNvPicPr>
          <p:nvPr/>
        </p:nvPicPr>
        <p:blipFill>
          <a:blip r:embed="rId3"/>
          <a:srcRect/>
          <a:stretch>
            <a:fillRect/>
          </a:stretch>
        </p:blipFill>
        <p:spPr bwMode="auto">
          <a:xfrm>
            <a:off x="4673600" y="304800"/>
            <a:ext cx="3489325" cy="1982788"/>
          </a:xfrm>
          <a:prstGeom prst="rect">
            <a:avLst/>
          </a:prstGeom>
          <a:noFill/>
          <a:ln w="9525">
            <a:noFill/>
            <a:miter lim="800000"/>
            <a:headEnd/>
            <a:tailEnd/>
          </a:ln>
        </p:spPr>
      </p:pic>
      <p:pic>
        <p:nvPicPr>
          <p:cNvPr id="15364" name="Picture 4" descr="Click It or Ticket Day &amp; Night  logo"/>
          <p:cNvPicPr>
            <a:picLocks noChangeAspect="1" noChangeArrowheads="1"/>
          </p:cNvPicPr>
          <p:nvPr/>
        </p:nvPicPr>
        <p:blipFill>
          <a:blip r:embed="rId4"/>
          <a:srcRect/>
          <a:stretch>
            <a:fillRect/>
          </a:stretch>
        </p:blipFill>
        <p:spPr bwMode="auto">
          <a:xfrm>
            <a:off x="4673600" y="2101850"/>
            <a:ext cx="838200" cy="1289050"/>
          </a:xfrm>
          <a:prstGeom prst="rect">
            <a:avLst/>
          </a:prstGeom>
          <a:noFill/>
          <a:ln w="9525">
            <a:noFill/>
            <a:miter lim="800000"/>
            <a:headEnd/>
            <a:tailEnd/>
          </a:ln>
        </p:spPr>
      </p:pic>
      <p:pic>
        <p:nvPicPr>
          <p:cNvPr id="15365" name="Picture 6" descr="DD-pr.jpg"/>
          <p:cNvPicPr>
            <a:picLocks noChangeAspect="1" noChangeArrowheads="1"/>
          </p:cNvPicPr>
          <p:nvPr/>
        </p:nvPicPr>
        <p:blipFill>
          <a:blip r:embed="rId5"/>
          <a:srcRect/>
          <a:stretch>
            <a:fillRect/>
          </a:stretch>
        </p:blipFill>
        <p:spPr bwMode="auto">
          <a:xfrm>
            <a:off x="7148513" y="2270125"/>
            <a:ext cx="1004887"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Being monitored, self-monitoring (Starts at Home)</a:t>
            </a:r>
            <a:endParaRPr lang="en-US" dirty="0"/>
          </a:p>
        </p:txBody>
      </p:sp>
      <p:sp>
        <p:nvSpPr>
          <p:cNvPr id="34818" name="Content Placeholder 2"/>
          <p:cNvSpPr>
            <a:spLocks noGrp="1"/>
          </p:cNvSpPr>
          <p:nvPr>
            <p:ph idx="1"/>
          </p:nvPr>
        </p:nvSpPr>
        <p:spPr/>
        <p:txBody>
          <a:bodyPr/>
          <a:lstStyle/>
          <a:p>
            <a:r>
              <a:rPr lang="en-US" b="1" smtClean="0"/>
              <a:t>Do your own internal monitoring</a:t>
            </a:r>
          </a:p>
          <a:p>
            <a:r>
              <a:rPr lang="en-US" b="1" smtClean="0"/>
              <a:t>Spot check yourself</a:t>
            </a:r>
          </a:p>
          <a:p>
            <a:r>
              <a:rPr lang="en-US" b="1" smtClean="0"/>
              <a:t>Look over citations/activities</a:t>
            </a:r>
          </a:p>
          <a:p>
            <a:r>
              <a:rPr lang="en-US" b="1" smtClean="0"/>
              <a:t>Hours worked, look to the obvious (Excessive hours in one day, hours during normal tour of duty claimed, etc…)</a:t>
            </a:r>
          </a:p>
        </p:txBody>
      </p:sp>
      <p:sp>
        <p:nvSpPr>
          <p:cNvPr id="34819"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itle 1"/>
          <p:cNvSpPr>
            <a:spLocks noGrp="1"/>
          </p:cNvSpPr>
          <p:nvPr>
            <p:ph type="title"/>
          </p:nvPr>
        </p:nvSpPr>
        <p:spPr>
          <a:xfrm>
            <a:off x="838200" y="609600"/>
            <a:ext cx="7467600" cy="1143000"/>
          </a:xfrm>
        </p:spPr>
        <p:txBody>
          <a:bodyPr/>
          <a:lstStyle/>
          <a:p>
            <a:r>
              <a:rPr lang="en-US" sz="3600" smtClean="0"/>
              <a:t>Terms and Conditions-Fine Print</a:t>
            </a:r>
          </a:p>
        </p:txBody>
      </p:sp>
      <p:sp>
        <p:nvSpPr>
          <p:cNvPr id="3081" name="Footer Placeholder 3"/>
          <p:cNvSpPr>
            <a:spLocks noGrp="1"/>
          </p:cNvSpPr>
          <p:nvPr>
            <p:ph type="ftr"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graphicFrame>
        <p:nvGraphicFramePr>
          <p:cNvPr id="3079" name="Object 7"/>
          <p:cNvGraphicFramePr>
            <a:graphicFrameLocks noGrp="1" noChangeAspect="1"/>
          </p:cNvGraphicFramePr>
          <p:nvPr>
            <p:ph sz="quarter" idx="13"/>
          </p:nvPr>
        </p:nvGraphicFramePr>
        <p:xfrm>
          <a:off x="890588" y="1752600"/>
          <a:ext cx="3468687" cy="4487863"/>
        </p:xfrm>
        <a:graphic>
          <a:graphicData uri="http://schemas.openxmlformats.org/presentationml/2006/ole">
            <mc:AlternateContent xmlns:mc="http://schemas.openxmlformats.org/markup-compatibility/2006">
              <mc:Choice xmlns:v="urn:schemas-microsoft-com:vml" Requires="v">
                <p:oleObj spid="_x0000_s3080" name="Acrobat Document" r:id="rId4" imgW="7773840" imgH="10060560" progId="AcroExch.Document.7">
                  <p:embed/>
                </p:oleObj>
              </mc:Choice>
              <mc:Fallback>
                <p:oleObj name="Acrobat Document" r:id="rId4" imgW="7773840" imgH="10060560" progId="AcroExch.Document.7">
                  <p:embed/>
                  <p:pic>
                    <p:nvPicPr>
                      <p:cNvPr id="0" name="Picture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588" y="1752600"/>
                        <a:ext cx="3468687" cy="448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 name="Content Placeholder 5"/>
          <p:cNvSpPr>
            <a:spLocks noGrp="1"/>
          </p:cNvSpPr>
          <p:nvPr>
            <p:ph sz="quarter" idx="14"/>
          </p:nvPr>
        </p:nvSpPr>
        <p:spPr>
          <a:xfrm>
            <a:off x="4645025" y="2312988"/>
            <a:ext cx="3419475" cy="3494087"/>
          </a:xfrm>
        </p:spPr>
        <p:txBody>
          <a:bodyPr/>
          <a:lstStyle/>
          <a:p>
            <a:r>
              <a:rPr lang="en-US" smtClean="0"/>
              <a:t>Know what is in your grant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593725" y="533400"/>
            <a:ext cx="7772400" cy="1143000"/>
          </a:xfrm>
        </p:spPr>
        <p:txBody>
          <a:bodyPr/>
          <a:lstStyle/>
          <a:p>
            <a:r>
              <a:rPr lang="en-US" sz="3200" smtClean="0"/>
              <a:t>Steps For Conducting Monitoring/</a:t>
            </a:r>
            <a:br>
              <a:rPr lang="en-US" sz="3200" smtClean="0"/>
            </a:br>
            <a:r>
              <a:rPr lang="en-US" sz="3200" smtClean="0"/>
              <a:t>Steps For Being Monitored</a:t>
            </a:r>
          </a:p>
        </p:txBody>
      </p:sp>
      <p:sp>
        <p:nvSpPr>
          <p:cNvPr id="620547" name="Rectangle 3"/>
          <p:cNvSpPr>
            <a:spLocks noGrp="1" noChangeArrowheads="1"/>
          </p:cNvSpPr>
          <p:nvPr>
            <p:ph idx="1"/>
          </p:nvPr>
        </p:nvSpPr>
        <p:spPr>
          <a:xfrm>
            <a:off x="838200" y="1654175"/>
            <a:ext cx="7391400" cy="3995738"/>
          </a:xfrm>
        </p:spPr>
        <p:txBody>
          <a:bodyPr/>
          <a:lstStyle/>
          <a:p>
            <a:r>
              <a:rPr lang="en-US" b="1" smtClean="0"/>
              <a:t>Review activities and milestones</a:t>
            </a:r>
          </a:p>
          <a:p>
            <a:r>
              <a:rPr lang="en-US" b="1" smtClean="0"/>
              <a:t>Verify that the objectives and project purpose relate</a:t>
            </a:r>
          </a:p>
          <a:p>
            <a:r>
              <a:rPr lang="en-US" b="1" smtClean="0"/>
              <a:t>Review dollars spent/unspent</a:t>
            </a:r>
          </a:p>
          <a:p>
            <a:r>
              <a:rPr lang="en-US" b="1" smtClean="0"/>
              <a:t>Secure all records not submitted</a:t>
            </a:r>
          </a:p>
          <a:p>
            <a:r>
              <a:rPr lang="en-US" b="1" smtClean="0"/>
              <a:t>Inspect equipment/inventory</a:t>
            </a:r>
          </a:p>
          <a:p>
            <a:r>
              <a:rPr lang="en-US" b="1" smtClean="0"/>
              <a:t>Discuss the project with the staff</a:t>
            </a:r>
          </a:p>
        </p:txBody>
      </p:sp>
      <p:pic>
        <p:nvPicPr>
          <p:cNvPr id="39939" name="Picture 5" descr="MPj04230370000[1]"/>
          <p:cNvPicPr>
            <a:picLocks noChangeAspect="1" noChangeArrowheads="1"/>
          </p:cNvPicPr>
          <p:nvPr/>
        </p:nvPicPr>
        <p:blipFill>
          <a:blip r:embed="rId3"/>
          <a:srcRect b="32625"/>
          <a:stretch>
            <a:fillRect/>
          </a:stretch>
        </p:blipFill>
        <p:spPr bwMode="auto">
          <a:xfrm>
            <a:off x="6248400" y="2667000"/>
            <a:ext cx="2117725" cy="1427163"/>
          </a:xfrm>
          <a:prstGeom prst="rect">
            <a:avLst/>
          </a:prstGeom>
          <a:noFill/>
          <a:ln w="254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20547">
                                            <p:txEl>
                                              <p:pRg st="0" end="0"/>
                                            </p:txEl>
                                          </p:spTgt>
                                        </p:tgtEl>
                                        <p:attrNameLst>
                                          <p:attrName>style.visibility</p:attrName>
                                        </p:attrNameLst>
                                      </p:cBhvr>
                                      <p:to>
                                        <p:strVal val="visible"/>
                                      </p:to>
                                    </p:set>
                                    <p:anim calcmode="lin" valueType="num">
                                      <p:cBhvr additive="base">
                                        <p:cTn id="7" dur="500" fill="hold"/>
                                        <p:tgtEl>
                                          <p:spTgt spid="6205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20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20547">
                                            <p:txEl>
                                              <p:pRg st="1" end="1"/>
                                            </p:txEl>
                                          </p:spTgt>
                                        </p:tgtEl>
                                        <p:attrNameLst>
                                          <p:attrName>style.visibility</p:attrName>
                                        </p:attrNameLst>
                                      </p:cBhvr>
                                      <p:to>
                                        <p:strVal val="visible"/>
                                      </p:to>
                                    </p:set>
                                    <p:anim calcmode="lin" valueType="num">
                                      <p:cBhvr additive="base">
                                        <p:cTn id="13" dur="500" fill="hold"/>
                                        <p:tgtEl>
                                          <p:spTgt spid="6205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205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20547">
                                            <p:txEl>
                                              <p:pRg st="2" end="2"/>
                                            </p:txEl>
                                          </p:spTgt>
                                        </p:tgtEl>
                                        <p:attrNameLst>
                                          <p:attrName>style.visibility</p:attrName>
                                        </p:attrNameLst>
                                      </p:cBhvr>
                                      <p:to>
                                        <p:strVal val="visible"/>
                                      </p:to>
                                    </p:set>
                                    <p:anim calcmode="lin" valueType="num">
                                      <p:cBhvr additive="base">
                                        <p:cTn id="19" dur="500" fill="hold"/>
                                        <p:tgtEl>
                                          <p:spTgt spid="6205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205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20547">
                                            <p:txEl>
                                              <p:pRg st="3" end="3"/>
                                            </p:txEl>
                                          </p:spTgt>
                                        </p:tgtEl>
                                        <p:attrNameLst>
                                          <p:attrName>style.visibility</p:attrName>
                                        </p:attrNameLst>
                                      </p:cBhvr>
                                      <p:to>
                                        <p:strVal val="visible"/>
                                      </p:to>
                                    </p:set>
                                    <p:anim calcmode="lin" valueType="num">
                                      <p:cBhvr additive="base">
                                        <p:cTn id="25" dur="500" fill="hold"/>
                                        <p:tgtEl>
                                          <p:spTgt spid="62054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205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620547">
                                            <p:txEl>
                                              <p:pRg st="4" end="4"/>
                                            </p:txEl>
                                          </p:spTgt>
                                        </p:tgtEl>
                                        <p:attrNameLst>
                                          <p:attrName>style.visibility</p:attrName>
                                        </p:attrNameLst>
                                      </p:cBhvr>
                                      <p:to>
                                        <p:strVal val="visible"/>
                                      </p:to>
                                    </p:set>
                                    <p:anim calcmode="lin" valueType="num">
                                      <p:cBhvr additive="base">
                                        <p:cTn id="31" dur="500" fill="hold"/>
                                        <p:tgtEl>
                                          <p:spTgt spid="62054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205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620547">
                                            <p:txEl>
                                              <p:pRg st="5" end="5"/>
                                            </p:txEl>
                                          </p:spTgt>
                                        </p:tgtEl>
                                        <p:attrNameLst>
                                          <p:attrName>style.visibility</p:attrName>
                                        </p:attrNameLst>
                                      </p:cBhvr>
                                      <p:to>
                                        <p:strVal val="visible"/>
                                      </p:to>
                                    </p:set>
                                    <p:anim calcmode="lin" valueType="num">
                                      <p:cBhvr additive="base">
                                        <p:cTn id="37" dur="500" fill="hold"/>
                                        <p:tgtEl>
                                          <p:spTgt spid="62054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205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60400" y="392113"/>
            <a:ext cx="7772400" cy="1143000"/>
          </a:xfrm>
        </p:spPr>
        <p:txBody>
          <a:bodyPr/>
          <a:lstStyle/>
          <a:p>
            <a:r>
              <a:rPr lang="en-US" smtClean="0"/>
              <a:t>Trouble Signs</a:t>
            </a:r>
          </a:p>
        </p:txBody>
      </p:sp>
      <p:sp>
        <p:nvSpPr>
          <p:cNvPr id="622595" name="Rectangle 3"/>
          <p:cNvSpPr>
            <a:spLocks noGrp="1" noChangeArrowheads="1"/>
          </p:cNvSpPr>
          <p:nvPr>
            <p:ph idx="1"/>
          </p:nvPr>
        </p:nvSpPr>
        <p:spPr>
          <a:xfrm>
            <a:off x="762000" y="1982788"/>
            <a:ext cx="5562600" cy="3027362"/>
          </a:xfrm>
        </p:spPr>
        <p:txBody>
          <a:bodyPr/>
          <a:lstStyle/>
          <a:p>
            <a:r>
              <a:rPr lang="en-US" sz="3600" b="1" smtClean="0"/>
              <a:t>Late start</a:t>
            </a:r>
          </a:p>
          <a:p>
            <a:r>
              <a:rPr lang="en-US" sz="3600" b="1" smtClean="0"/>
              <a:t>Low activity</a:t>
            </a:r>
          </a:p>
          <a:p>
            <a:r>
              <a:rPr lang="en-US" sz="3600" b="1" smtClean="0"/>
              <a:t>Slow expenditure rate</a:t>
            </a:r>
          </a:p>
          <a:p>
            <a:r>
              <a:rPr lang="en-US" sz="3600" b="1" smtClean="0"/>
              <a:t>Report discrepancies</a:t>
            </a:r>
          </a:p>
        </p:txBody>
      </p:sp>
      <p:pic>
        <p:nvPicPr>
          <p:cNvPr id="41987" name="Picture 4" descr="MCj04347900000[1]"/>
          <p:cNvPicPr>
            <a:picLocks noChangeAspect="1" noChangeArrowheads="1"/>
          </p:cNvPicPr>
          <p:nvPr/>
        </p:nvPicPr>
        <p:blipFill>
          <a:blip r:embed="rId3"/>
          <a:srcRect/>
          <a:stretch>
            <a:fillRect/>
          </a:stretch>
        </p:blipFill>
        <p:spPr bwMode="auto">
          <a:xfrm>
            <a:off x="6477000" y="2209800"/>
            <a:ext cx="1643063" cy="16430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2595">
                                            <p:txEl>
                                              <p:pRg st="0" end="0"/>
                                            </p:txEl>
                                          </p:spTgt>
                                        </p:tgtEl>
                                        <p:attrNameLst>
                                          <p:attrName>style.visibility</p:attrName>
                                        </p:attrNameLst>
                                      </p:cBhvr>
                                      <p:to>
                                        <p:strVal val="visible"/>
                                      </p:to>
                                    </p:set>
                                    <p:anim calcmode="lin" valueType="num">
                                      <p:cBhvr additive="base">
                                        <p:cTn id="7" dur="500" fill="hold"/>
                                        <p:tgtEl>
                                          <p:spTgt spid="622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25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2595">
                                            <p:txEl>
                                              <p:pRg st="1" end="1"/>
                                            </p:txEl>
                                          </p:spTgt>
                                        </p:tgtEl>
                                        <p:attrNameLst>
                                          <p:attrName>style.visibility</p:attrName>
                                        </p:attrNameLst>
                                      </p:cBhvr>
                                      <p:to>
                                        <p:strVal val="visible"/>
                                      </p:to>
                                    </p:set>
                                    <p:anim calcmode="lin" valueType="num">
                                      <p:cBhvr additive="base">
                                        <p:cTn id="13" dur="500" fill="hold"/>
                                        <p:tgtEl>
                                          <p:spTgt spid="6225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25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2595">
                                            <p:txEl>
                                              <p:pRg st="2" end="2"/>
                                            </p:txEl>
                                          </p:spTgt>
                                        </p:tgtEl>
                                        <p:attrNameLst>
                                          <p:attrName>style.visibility</p:attrName>
                                        </p:attrNameLst>
                                      </p:cBhvr>
                                      <p:to>
                                        <p:strVal val="visible"/>
                                      </p:to>
                                    </p:set>
                                    <p:anim calcmode="lin" valueType="num">
                                      <p:cBhvr additive="base">
                                        <p:cTn id="19" dur="500" fill="hold"/>
                                        <p:tgtEl>
                                          <p:spTgt spid="6225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25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22595">
                                            <p:txEl>
                                              <p:pRg st="3" end="3"/>
                                            </p:txEl>
                                          </p:spTgt>
                                        </p:tgtEl>
                                        <p:attrNameLst>
                                          <p:attrName>style.visibility</p:attrName>
                                        </p:attrNameLst>
                                      </p:cBhvr>
                                      <p:to>
                                        <p:strVal val="visible"/>
                                      </p:to>
                                    </p:set>
                                    <p:anim calcmode="lin" valueType="num">
                                      <p:cBhvr additive="base">
                                        <p:cTn id="25" dur="500" fill="hold"/>
                                        <p:tgtEl>
                                          <p:spTgt spid="6225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225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mtClean="0"/>
              <a:t>Trouble Signs (Cont’d)</a:t>
            </a:r>
          </a:p>
        </p:txBody>
      </p:sp>
      <p:sp>
        <p:nvSpPr>
          <p:cNvPr id="623619" name="Rectangle 3"/>
          <p:cNvSpPr>
            <a:spLocks noGrp="1" noChangeArrowheads="1"/>
          </p:cNvSpPr>
          <p:nvPr>
            <p:ph idx="1"/>
          </p:nvPr>
        </p:nvSpPr>
        <p:spPr>
          <a:xfrm>
            <a:off x="685800" y="2438400"/>
            <a:ext cx="7772400" cy="3124200"/>
          </a:xfrm>
        </p:spPr>
        <p:txBody>
          <a:bodyPr rtlCol="0">
            <a:normAutofit lnSpcReduction="10000"/>
          </a:bodyPr>
          <a:lstStyle/>
          <a:p>
            <a:pPr indent="-274320" fontAlgn="auto">
              <a:spcAft>
                <a:spcPts val="0"/>
              </a:spcAft>
              <a:defRPr/>
            </a:pPr>
            <a:r>
              <a:rPr lang="en-US" sz="3600" b="1" dirty="0" smtClean="0"/>
              <a:t>Frequent personnel changes</a:t>
            </a:r>
          </a:p>
          <a:p>
            <a:pPr indent="-274320" fontAlgn="auto">
              <a:spcAft>
                <a:spcPts val="0"/>
              </a:spcAft>
              <a:defRPr/>
            </a:pPr>
            <a:r>
              <a:rPr lang="en-US" sz="3600" b="1" dirty="0" smtClean="0"/>
              <a:t>Frequent revisions</a:t>
            </a:r>
          </a:p>
          <a:p>
            <a:pPr indent="-274320" fontAlgn="auto">
              <a:spcAft>
                <a:spcPts val="0"/>
              </a:spcAft>
              <a:defRPr/>
            </a:pPr>
            <a:r>
              <a:rPr lang="en-US" sz="3600" b="1" dirty="0" smtClean="0"/>
              <a:t>Inadequate records</a:t>
            </a:r>
          </a:p>
          <a:p>
            <a:pPr indent="-274320" fontAlgn="auto">
              <a:spcAft>
                <a:spcPts val="0"/>
              </a:spcAft>
              <a:defRPr/>
            </a:pPr>
            <a:r>
              <a:rPr lang="en-US" sz="3600" b="1" dirty="0" smtClean="0"/>
              <a:t>Evasive answers/low morale/poor attitudes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23619">
                                            <p:txEl>
                                              <p:pRg st="0" end="0"/>
                                            </p:txEl>
                                          </p:spTgt>
                                        </p:tgtEl>
                                        <p:attrNameLst>
                                          <p:attrName>style.visibility</p:attrName>
                                        </p:attrNameLst>
                                      </p:cBhvr>
                                      <p:to>
                                        <p:strVal val="visible"/>
                                      </p:to>
                                    </p:set>
                                    <p:anim calcmode="lin" valueType="num">
                                      <p:cBhvr>
                                        <p:cTn id="7" dur="1000" fill="hold"/>
                                        <p:tgtEl>
                                          <p:spTgt spid="62361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2361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236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23619">
                                            <p:txEl>
                                              <p:pRg st="1" end="1"/>
                                            </p:txEl>
                                          </p:spTgt>
                                        </p:tgtEl>
                                        <p:attrNameLst>
                                          <p:attrName>style.visibility</p:attrName>
                                        </p:attrNameLst>
                                      </p:cBhvr>
                                      <p:to>
                                        <p:strVal val="visible"/>
                                      </p:to>
                                    </p:set>
                                    <p:anim calcmode="lin" valueType="num">
                                      <p:cBhvr>
                                        <p:cTn id="14" dur="1000" fill="hold"/>
                                        <p:tgtEl>
                                          <p:spTgt spid="62361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2361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2361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23619">
                                            <p:txEl>
                                              <p:pRg st="2" end="2"/>
                                            </p:txEl>
                                          </p:spTgt>
                                        </p:tgtEl>
                                        <p:attrNameLst>
                                          <p:attrName>style.visibility</p:attrName>
                                        </p:attrNameLst>
                                      </p:cBhvr>
                                      <p:to>
                                        <p:strVal val="visible"/>
                                      </p:to>
                                    </p:set>
                                    <p:anim calcmode="lin" valueType="num">
                                      <p:cBhvr>
                                        <p:cTn id="21" dur="1000" fill="hold"/>
                                        <p:tgtEl>
                                          <p:spTgt spid="623619">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2361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2361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23619">
                                            <p:txEl>
                                              <p:pRg st="3" end="3"/>
                                            </p:txEl>
                                          </p:spTgt>
                                        </p:tgtEl>
                                        <p:attrNameLst>
                                          <p:attrName>style.visibility</p:attrName>
                                        </p:attrNameLst>
                                      </p:cBhvr>
                                      <p:to>
                                        <p:strVal val="visible"/>
                                      </p:to>
                                    </p:set>
                                    <p:anim calcmode="lin" valueType="num">
                                      <p:cBhvr>
                                        <p:cTn id="28" dur="1000" fill="hold"/>
                                        <p:tgtEl>
                                          <p:spTgt spid="623619">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62361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23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533400" y="527050"/>
            <a:ext cx="8153400" cy="762000"/>
          </a:xfrm>
        </p:spPr>
        <p:txBody>
          <a:bodyPr/>
          <a:lstStyle/>
          <a:p>
            <a:r>
              <a:rPr lang="en-US" smtClean="0"/>
              <a:t>Trouble Signs (Cont’d)</a:t>
            </a:r>
          </a:p>
        </p:txBody>
      </p:sp>
      <p:sp>
        <p:nvSpPr>
          <p:cNvPr id="624643" name="Rectangle 3"/>
          <p:cNvSpPr>
            <a:spLocks noGrp="1" noChangeArrowheads="1"/>
          </p:cNvSpPr>
          <p:nvPr>
            <p:ph idx="1"/>
          </p:nvPr>
        </p:nvSpPr>
        <p:spPr>
          <a:xfrm>
            <a:off x="381000" y="1676400"/>
            <a:ext cx="8458200" cy="4433888"/>
          </a:xfrm>
        </p:spPr>
        <p:txBody>
          <a:bodyPr/>
          <a:lstStyle/>
          <a:p>
            <a:r>
              <a:rPr lang="en-US" b="1" smtClean="0"/>
              <a:t>Payment for activities not specified in grant</a:t>
            </a:r>
          </a:p>
          <a:p>
            <a:r>
              <a:rPr lang="en-US" b="1" smtClean="0"/>
              <a:t>Salaries claimed did not reconcile with documentation</a:t>
            </a:r>
          </a:p>
          <a:p>
            <a:r>
              <a:rPr lang="en-US" b="1" smtClean="0"/>
              <a:t>No/incorrect documentation for mileage reimbursement (cost/mi to operate sub grantee vehicles)</a:t>
            </a:r>
          </a:p>
          <a:p>
            <a:r>
              <a:rPr lang="en-US" b="1" smtClean="0"/>
              <a:t>Lack of signature authority/no counter signature</a:t>
            </a:r>
          </a:p>
          <a:p>
            <a:r>
              <a:rPr lang="en-US" b="1" smtClean="0"/>
              <a:t>Look at the weather here in the Midwest (Is there activity during a snow or rain storm?)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4643">
                                            <p:txEl>
                                              <p:pRg st="0" end="0"/>
                                            </p:txEl>
                                          </p:spTgt>
                                        </p:tgtEl>
                                        <p:attrNameLst>
                                          <p:attrName>style.visibility</p:attrName>
                                        </p:attrNameLst>
                                      </p:cBhvr>
                                      <p:to>
                                        <p:strVal val="visible"/>
                                      </p:to>
                                    </p:set>
                                    <p:animEffect transition="in" filter="fade">
                                      <p:cBhvr>
                                        <p:cTn id="7" dur="1000"/>
                                        <p:tgtEl>
                                          <p:spTgt spid="624643">
                                            <p:txEl>
                                              <p:pRg st="0" end="0"/>
                                            </p:txEl>
                                          </p:spTgt>
                                        </p:tgtEl>
                                      </p:cBhvr>
                                    </p:animEffect>
                                    <p:anim calcmode="lin" valueType="num">
                                      <p:cBhvr>
                                        <p:cTn id="8" dur="1000" fill="hold"/>
                                        <p:tgtEl>
                                          <p:spTgt spid="6246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246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24643">
                                            <p:txEl>
                                              <p:pRg st="1" end="1"/>
                                            </p:txEl>
                                          </p:spTgt>
                                        </p:tgtEl>
                                        <p:attrNameLst>
                                          <p:attrName>style.visibility</p:attrName>
                                        </p:attrNameLst>
                                      </p:cBhvr>
                                      <p:to>
                                        <p:strVal val="visible"/>
                                      </p:to>
                                    </p:set>
                                    <p:animEffect transition="in" filter="fade">
                                      <p:cBhvr>
                                        <p:cTn id="14" dur="1000"/>
                                        <p:tgtEl>
                                          <p:spTgt spid="624643">
                                            <p:txEl>
                                              <p:pRg st="1" end="1"/>
                                            </p:txEl>
                                          </p:spTgt>
                                        </p:tgtEl>
                                      </p:cBhvr>
                                    </p:animEffect>
                                    <p:anim calcmode="lin" valueType="num">
                                      <p:cBhvr>
                                        <p:cTn id="15" dur="1000" fill="hold"/>
                                        <p:tgtEl>
                                          <p:spTgt spid="6246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246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24643">
                                            <p:txEl>
                                              <p:pRg st="2" end="2"/>
                                            </p:txEl>
                                          </p:spTgt>
                                        </p:tgtEl>
                                        <p:attrNameLst>
                                          <p:attrName>style.visibility</p:attrName>
                                        </p:attrNameLst>
                                      </p:cBhvr>
                                      <p:to>
                                        <p:strVal val="visible"/>
                                      </p:to>
                                    </p:set>
                                    <p:animEffect transition="in" filter="fade">
                                      <p:cBhvr>
                                        <p:cTn id="21" dur="1000"/>
                                        <p:tgtEl>
                                          <p:spTgt spid="624643">
                                            <p:txEl>
                                              <p:pRg st="2" end="2"/>
                                            </p:txEl>
                                          </p:spTgt>
                                        </p:tgtEl>
                                      </p:cBhvr>
                                    </p:animEffect>
                                    <p:anim calcmode="lin" valueType="num">
                                      <p:cBhvr>
                                        <p:cTn id="22" dur="1000" fill="hold"/>
                                        <p:tgtEl>
                                          <p:spTgt spid="6246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246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24643">
                                            <p:txEl>
                                              <p:pRg st="3" end="3"/>
                                            </p:txEl>
                                          </p:spTgt>
                                        </p:tgtEl>
                                        <p:attrNameLst>
                                          <p:attrName>style.visibility</p:attrName>
                                        </p:attrNameLst>
                                      </p:cBhvr>
                                      <p:to>
                                        <p:strVal val="visible"/>
                                      </p:to>
                                    </p:set>
                                    <p:animEffect transition="in" filter="fade">
                                      <p:cBhvr>
                                        <p:cTn id="28" dur="1000"/>
                                        <p:tgtEl>
                                          <p:spTgt spid="624643">
                                            <p:txEl>
                                              <p:pRg st="3" end="3"/>
                                            </p:txEl>
                                          </p:spTgt>
                                        </p:tgtEl>
                                      </p:cBhvr>
                                    </p:animEffect>
                                    <p:anim calcmode="lin" valueType="num">
                                      <p:cBhvr>
                                        <p:cTn id="29" dur="1000" fill="hold"/>
                                        <p:tgtEl>
                                          <p:spTgt spid="6246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46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24643">
                                            <p:txEl>
                                              <p:pRg st="4" end="4"/>
                                            </p:txEl>
                                          </p:spTgt>
                                        </p:tgtEl>
                                        <p:attrNameLst>
                                          <p:attrName>style.visibility</p:attrName>
                                        </p:attrNameLst>
                                      </p:cBhvr>
                                      <p:to>
                                        <p:strVal val="visible"/>
                                      </p:to>
                                    </p:set>
                                    <p:animEffect transition="in" filter="fade">
                                      <p:cBhvr>
                                        <p:cTn id="35" dur="1000"/>
                                        <p:tgtEl>
                                          <p:spTgt spid="624643">
                                            <p:txEl>
                                              <p:pRg st="4" end="4"/>
                                            </p:txEl>
                                          </p:spTgt>
                                        </p:tgtEl>
                                      </p:cBhvr>
                                    </p:animEffect>
                                    <p:anim calcmode="lin" valueType="num">
                                      <p:cBhvr>
                                        <p:cTn id="36" dur="1000" fill="hold"/>
                                        <p:tgtEl>
                                          <p:spTgt spid="62464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246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Title 1"/>
          <p:cNvSpPr>
            <a:spLocks noGrp="1"/>
          </p:cNvSpPr>
          <p:nvPr>
            <p:ph type="title"/>
          </p:nvPr>
        </p:nvSpPr>
        <p:spPr>
          <a:xfrm>
            <a:off x="1066800" y="762000"/>
            <a:ext cx="7024688" cy="1143000"/>
          </a:xfrm>
        </p:spPr>
        <p:txBody>
          <a:bodyPr/>
          <a:lstStyle/>
          <a:p>
            <a:r>
              <a:rPr lang="en-US" smtClean="0"/>
              <a:t>TX DOT New Procedures</a:t>
            </a:r>
          </a:p>
        </p:txBody>
      </p:sp>
      <p:sp>
        <p:nvSpPr>
          <p:cNvPr id="1054"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graphicFrame>
        <p:nvGraphicFramePr>
          <p:cNvPr id="1052" name="Object 28"/>
          <p:cNvGraphicFramePr>
            <a:graphicFrameLocks noGrp="1" noChangeAspect="1"/>
          </p:cNvGraphicFramePr>
          <p:nvPr>
            <p:ph idx="1"/>
          </p:nvPr>
        </p:nvGraphicFramePr>
        <p:xfrm>
          <a:off x="990600" y="2057400"/>
          <a:ext cx="6559550" cy="4716463"/>
        </p:xfrm>
        <a:graphic>
          <a:graphicData uri="http://schemas.openxmlformats.org/presentationml/2006/ole">
            <mc:AlternateContent xmlns:mc="http://schemas.openxmlformats.org/markup-compatibility/2006">
              <mc:Choice xmlns:v="urn:schemas-microsoft-com:vml" Requires="v">
                <p:oleObj spid="_x0000_s1053" name="Document" r:id="rId5" imgW="6531727" imgH="5155161" progId="">
                  <p:embed/>
                </p:oleObj>
              </mc:Choice>
              <mc:Fallback>
                <p:oleObj name="Document" r:id="rId5" imgW="6531727" imgH="5155161" progId="">
                  <p:embed/>
                  <p:pic>
                    <p:nvPicPr>
                      <p:cNvPr id="0" name="Picture 2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057400"/>
                        <a:ext cx="6559550" cy="471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What to do-who to call</a:t>
            </a:r>
          </a:p>
        </p:txBody>
      </p:sp>
      <p:sp>
        <p:nvSpPr>
          <p:cNvPr id="51202" name="Content Placeholder 2"/>
          <p:cNvSpPr>
            <a:spLocks noGrp="1"/>
          </p:cNvSpPr>
          <p:nvPr>
            <p:ph idx="1"/>
          </p:nvPr>
        </p:nvSpPr>
        <p:spPr/>
        <p:txBody>
          <a:bodyPr/>
          <a:lstStyle/>
          <a:p>
            <a:r>
              <a:rPr lang="en-US" smtClean="0"/>
              <a:t>SHSO Director</a:t>
            </a:r>
          </a:p>
          <a:p>
            <a:r>
              <a:rPr lang="en-US" smtClean="0"/>
              <a:t>State Attorney General/Auditor/OIG</a:t>
            </a:r>
          </a:p>
          <a:p>
            <a:r>
              <a:rPr lang="en-US" smtClean="0"/>
              <a:t>Local District Attorney</a:t>
            </a:r>
          </a:p>
          <a:p>
            <a:r>
              <a:rPr lang="en-US" smtClean="0"/>
              <a:t>Federal grantor agency (NHTSA)</a:t>
            </a:r>
          </a:p>
          <a:p>
            <a:r>
              <a:rPr lang="en-US" smtClean="0"/>
              <a:t>USDOT-Office of the Inspector General</a:t>
            </a:r>
          </a:p>
          <a:p>
            <a:pPr lvl="1"/>
            <a:r>
              <a:rPr lang="en-US" smtClean="0">
                <a:solidFill>
                  <a:srgbClr val="C00000"/>
                </a:solidFill>
              </a:rPr>
              <a:t>(800) 424-9071</a:t>
            </a:r>
          </a:p>
          <a:p>
            <a:pPr lvl="1"/>
            <a:r>
              <a:rPr lang="en-US" smtClean="0">
                <a:solidFill>
                  <a:srgbClr val="C00000"/>
                </a:solidFill>
              </a:rPr>
              <a:t>hotline@oig.dot.gov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Summary</a:t>
            </a:r>
          </a:p>
        </p:txBody>
      </p:sp>
      <p:sp>
        <p:nvSpPr>
          <p:cNvPr id="53250" name="Content Placeholder 2"/>
          <p:cNvSpPr>
            <a:spLocks noGrp="1"/>
          </p:cNvSpPr>
          <p:nvPr>
            <p:ph idx="1"/>
          </p:nvPr>
        </p:nvSpPr>
        <p:spPr/>
        <p:txBody>
          <a:bodyPr/>
          <a:lstStyle/>
          <a:p>
            <a:r>
              <a:rPr lang="en-US" b="1" smtClean="0"/>
              <a:t>Fraud can occur anywhere</a:t>
            </a:r>
          </a:p>
          <a:p>
            <a:r>
              <a:rPr lang="en-US" b="1" smtClean="0"/>
              <a:t>Trust by verification</a:t>
            </a:r>
          </a:p>
          <a:p>
            <a:r>
              <a:rPr lang="en-US" b="1" smtClean="0"/>
              <a:t>Better communication, policies and procedures, training and closer supervision can deter fraudulent behavior and malfeasance.</a:t>
            </a:r>
          </a:p>
          <a:p>
            <a:r>
              <a:rPr lang="en-US" b="1" smtClean="0"/>
              <a:t>Good monitoring </a:t>
            </a:r>
            <a:r>
              <a:rPr lang="en-US" b="1" smtClean="0">
                <a:solidFill>
                  <a:srgbClr val="00B0F0"/>
                </a:solidFill>
              </a:rPr>
              <a:t>(PRO-ACTIVE)</a:t>
            </a:r>
          </a:p>
          <a:p>
            <a:r>
              <a:rPr lang="en-US" b="1" smtClean="0"/>
              <a:t>Starts within </a:t>
            </a:r>
            <a:r>
              <a:rPr lang="en-US" b="1" smtClean="0">
                <a:solidFill>
                  <a:srgbClr val="00B0F0"/>
                </a:solidFill>
              </a:rPr>
              <a:t>(PRO-ACTIVE)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algn="ctr"/>
            <a:r>
              <a:rPr lang="en-US" smtClean="0"/>
              <a:t>Questions?</a:t>
            </a:r>
          </a:p>
        </p:txBody>
      </p:sp>
      <p:sp>
        <p:nvSpPr>
          <p:cNvPr id="55298" name="Content Placeholder 2"/>
          <p:cNvSpPr>
            <a:spLocks noGrp="1"/>
          </p:cNvSpPr>
          <p:nvPr>
            <p:ph idx="1"/>
          </p:nvPr>
        </p:nvSpPr>
        <p:spPr/>
        <p:txBody>
          <a:bodyPr/>
          <a:lstStyle/>
          <a:p>
            <a:endParaRPr lang="en-US" smtClean="0"/>
          </a:p>
        </p:txBody>
      </p:sp>
      <p:sp>
        <p:nvSpPr>
          <p:cNvPr id="55299"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7"/>
          <p:cNvPicPr>
            <a:picLocks noGrp="1" noChangeAspect="1"/>
          </p:cNvPicPr>
          <p:nvPr>
            <p:ph idx="1"/>
          </p:nvPr>
        </p:nvPicPr>
        <p:blipFill>
          <a:blip r:embed="rId3"/>
          <a:srcRect/>
          <a:stretch>
            <a:fillRect/>
          </a:stretch>
        </p:blipFill>
        <p:spPr>
          <a:xfrm>
            <a:off x="914400" y="2209800"/>
            <a:ext cx="3560763" cy="2374900"/>
          </a:xfrm>
        </p:spPr>
      </p:pic>
      <p:sp>
        <p:nvSpPr>
          <p:cNvPr id="17410" name="Footer Placeholder 3"/>
          <p:cNvSpPr>
            <a:spLocks noGrp="1"/>
          </p:cNvSpPr>
          <p:nvPr>
            <p:ph type="ftr"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
        <p:nvSpPr>
          <p:cNvPr id="17411" name="Title 4"/>
          <p:cNvSpPr>
            <a:spLocks noGrp="1"/>
          </p:cNvSpPr>
          <p:nvPr>
            <p:ph type="title"/>
          </p:nvPr>
        </p:nvSpPr>
        <p:spPr>
          <a:xfrm>
            <a:off x="4648200" y="685800"/>
            <a:ext cx="3305175" cy="1463675"/>
          </a:xfrm>
        </p:spPr>
        <p:txBody>
          <a:bodyPr/>
          <a:lstStyle/>
          <a:p>
            <a:endParaRPr lang="en-US" smtClean="0"/>
          </a:p>
        </p:txBody>
      </p:sp>
      <p:sp>
        <p:nvSpPr>
          <p:cNvPr id="17412" name="Text Placeholder 6"/>
          <p:cNvSpPr>
            <a:spLocks noGrp="1"/>
          </p:cNvSpPr>
          <p:nvPr>
            <p:ph type="body" sz="half" idx="2"/>
          </p:nvPr>
        </p:nvSpPr>
        <p:spPr>
          <a:xfrm>
            <a:off x="4648200" y="2286000"/>
            <a:ext cx="3298825" cy="3276600"/>
          </a:xfrm>
        </p:spPr>
        <p:txBody>
          <a:bodyPr/>
          <a:lstStyle/>
          <a:p>
            <a:r>
              <a:rPr lang="en-US" sz="1800" b="1" i="1" smtClean="0"/>
              <a:t>"...those of us who manage the public's dollars will be held to account, to spend wisely, reform bad habits, and do our business in the light of day, because only then can we restore the vital trust between a people and their government.</a:t>
            </a:r>
            <a:r>
              <a:rPr lang="en-US" sz="1800" b="1" smtClean="0"/>
              <a:t>“- 	</a:t>
            </a:r>
            <a:r>
              <a:rPr lang="en-US" sz="1800" b="1" smtClean="0">
                <a:solidFill>
                  <a:srgbClr val="0070C0"/>
                </a:solidFill>
              </a:rPr>
              <a:t>President Obama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b="1" smtClean="0"/>
              <a:t>Purpose</a:t>
            </a:r>
          </a:p>
        </p:txBody>
      </p:sp>
      <p:sp>
        <p:nvSpPr>
          <p:cNvPr id="3" name="Content Placeholder 2"/>
          <p:cNvSpPr>
            <a:spLocks noGrp="1"/>
          </p:cNvSpPr>
          <p:nvPr>
            <p:ph idx="1"/>
          </p:nvPr>
        </p:nvSpPr>
        <p:spPr/>
        <p:txBody>
          <a:bodyPr>
            <a:normAutofit/>
          </a:bodyPr>
          <a:lstStyle/>
          <a:p>
            <a:r>
              <a:rPr lang="en-US" b="1" smtClean="0"/>
              <a:t>Discuss forms of sub-grantee fraud, what can we do?</a:t>
            </a:r>
          </a:p>
          <a:p>
            <a:r>
              <a:rPr lang="en-US" b="1" smtClean="0"/>
              <a:t>Monitoring</a:t>
            </a:r>
          </a:p>
          <a:p>
            <a:r>
              <a:rPr lang="en-US" b="1" smtClean="0"/>
              <a:t>Provide the warning signs on potential fraud</a:t>
            </a:r>
          </a:p>
          <a:p>
            <a:r>
              <a:rPr lang="en-US" b="1" smtClean="0"/>
              <a:t>Self-monitoring</a:t>
            </a:r>
          </a:p>
          <a:p>
            <a:r>
              <a:rPr lang="en-US" b="1" smtClean="0"/>
              <a:t>Offer strategies to prevent fraud.</a:t>
            </a:r>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z="3600" b="1" smtClean="0"/>
              <a:t>It can happen any where</a:t>
            </a:r>
          </a:p>
        </p:txBody>
      </p:sp>
      <p:sp>
        <p:nvSpPr>
          <p:cNvPr id="3" name="Content Placeholder 2"/>
          <p:cNvSpPr>
            <a:spLocks noGrp="1"/>
          </p:cNvSpPr>
          <p:nvPr>
            <p:ph idx="1"/>
          </p:nvPr>
        </p:nvSpPr>
        <p:spPr/>
        <p:txBody>
          <a:bodyPr rtlCol="0">
            <a:normAutofit fontScale="55000" lnSpcReduction="20000"/>
          </a:bodyPr>
          <a:lstStyle/>
          <a:p>
            <a:pPr marL="68580" indent="0" fontAlgn="auto">
              <a:spcAft>
                <a:spcPts val="0"/>
              </a:spcAft>
              <a:buFont typeface="Wingdings 2" pitchFamily="18" charset="2"/>
              <a:buNone/>
              <a:defRPr/>
            </a:pPr>
            <a:r>
              <a:rPr lang="en-US" b="1" dirty="0" smtClean="0"/>
              <a:t>Former Illinois Police Commander Charged with False Statements </a:t>
            </a:r>
          </a:p>
          <a:p>
            <a:pPr marL="68580" indent="0" fontAlgn="auto">
              <a:spcAft>
                <a:spcPts val="0"/>
              </a:spcAft>
              <a:buFont typeface="Wingdings 2" pitchFamily="18" charset="2"/>
              <a:buNone/>
              <a:defRPr/>
            </a:pPr>
            <a:r>
              <a:rPr lang="en-US" dirty="0" smtClean="0"/>
              <a:t>On </a:t>
            </a:r>
            <a:r>
              <a:rPr lang="en-US" dirty="0"/>
              <a:t>February 20, 2013, </a:t>
            </a:r>
            <a:r>
              <a:rPr lang="en-US" dirty="0" smtClean="0"/>
              <a:t>a </a:t>
            </a:r>
            <a:r>
              <a:rPr lang="en-US" dirty="0"/>
              <a:t>former police commander, Des Plaines, Illinois, Police Department, was charged in U.S. District Court, Chicago, Illinois, with false statements relating to a scheme to defraud a NHTSA funded program.</a:t>
            </a:r>
          </a:p>
          <a:p>
            <a:pPr marL="68580" indent="0" fontAlgn="auto">
              <a:spcAft>
                <a:spcPts val="0"/>
              </a:spcAft>
              <a:buFont typeface="Wingdings 2" pitchFamily="18" charset="2"/>
              <a:buNone/>
              <a:defRPr/>
            </a:pPr>
            <a:endParaRPr lang="en-US" dirty="0"/>
          </a:p>
          <a:p>
            <a:pPr marL="68580" indent="0" fontAlgn="auto">
              <a:spcAft>
                <a:spcPts val="0"/>
              </a:spcAft>
              <a:buFont typeface="Wingdings 2" pitchFamily="18" charset="2"/>
              <a:buNone/>
              <a:defRPr/>
            </a:pPr>
            <a:r>
              <a:rPr lang="en-US" dirty="0"/>
              <a:t>From approximately 2009 through 2012, it is alleged </a:t>
            </a:r>
            <a:r>
              <a:rPr lang="en-US" dirty="0" smtClean="0"/>
              <a:t>the Commander </a:t>
            </a:r>
            <a:r>
              <a:rPr lang="en-US" dirty="0"/>
              <a:t>made false statements in reports that concealed the police department's failure to meet the requirements of federally funded impaired driving enforcement campaigns.  </a:t>
            </a:r>
            <a:r>
              <a:rPr lang="en-US" dirty="0" smtClean="0"/>
              <a:t>The Commander, </a:t>
            </a:r>
            <a:r>
              <a:rPr lang="en-US" dirty="0"/>
              <a:t>the project director for the police department, allegedly inflated DUI arrests that resulted in the department receiving $132,893 in federal reimbursement for overtime compensation by </a:t>
            </a:r>
            <a:r>
              <a:rPr lang="en-US" dirty="0" smtClean="0"/>
              <a:t>the Commander </a:t>
            </a:r>
            <a:r>
              <a:rPr lang="en-US" dirty="0"/>
              <a:t>and other police officers.  As the project director, </a:t>
            </a:r>
            <a:r>
              <a:rPr lang="en-US" dirty="0" smtClean="0"/>
              <a:t>the Commander </a:t>
            </a:r>
            <a:r>
              <a:rPr lang="en-US" dirty="0"/>
              <a:t>was responsible for certifying departmental compliance with NHTSA's participation requirements.  </a:t>
            </a:r>
            <a:r>
              <a:rPr lang="en-US" dirty="0" smtClean="0"/>
              <a:t>The Commander </a:t>
            </a:r>
            <a:r>
              <a:rPr lang="en-US" dirty="0"/>
              <a:t>inflated the DUI arrests and provided false information about blood alcohol content levels on the reimbursement forms. </a:t>
            </a:r>
          </a:p>
          <a:p>
            <a:pPr marL="68580" indent="0" fontAlgn="auto">
              <a:spcAft>
                <a:spcPts val="0"/>
              </a:spcAft>
              <a:buFont typeface="Wingdings 2" pitchFamily="18" charset="2"/>
              <a:buNone/>
              <a:defRPr/>
            </a:pPr>
            <a:endParaRPr lang="en-US" dirty="0" smtClean="0"/>
          </a:p>
          <a:p>
            <a:pPr marL="68580" indent="0" fontAlgn="auto">
              <a:spcAft>
                <a:spcPts val="0"/>
              </a:spcAft>
              <a:buFont typeface="Wingdings 2" pitchFamily="18" charset="2"/>
              <a:buNone/>
              <a:defRPr/>
            </a:pPr>
            <a:r>
              <a:rPr lang="en-US" dirty="0" smtClean="0"/>
              <a:t>Note</a:t>
            </a:r>
            <a:r>
              <a:rPr lang="en-US" dirty="0"/>
              <a:t>:  An indictment, information, and criminal complaint are only accusations by the Government.  All defendants are presumed innocent unless and until proven guilty</a:t>
            </a:r>
            <a:r>
              <a:rPr lang="en-US" dirty="0" smtClean="0"/>
              <a:t>.</a:t>
            </a:r>
          </a:p>
          <a:p>
            <a:pPr marL="68580" indent="0" fontAlgn="auto">
              <a:spcAft>
                <a:spcPts val="0"/>
              </a:spcAft>
              <a:buFont typeface="Wingdings 2" pitchFamily="18" charset="2"/>
              <a:buNone/>
              <a:defRPr/>
            </a:pPr>
            <a:endParaRPr lang="en-US" dirty="0"/>
          </a:p>
          <a:p>
            <a:pPr indent="-274320" fontAlgn="auto">
              <a:spcAft>
                <a:spcPts val="0"/>
              </a:spcAft>
              <a:defRPr/>
            </a:pPr>
            <a:endParaRPr lang="en-US" dirty="0"/>
          </a:p>
        </p:txBody>
      </p:sp>
      <p:sp>
        <p:nvSpPr>
          <p:cNvPr id="21507"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000" smtClean="0"/>
              <a:t>Source: http://www.oig.dot.gov/library-item/6056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 name="Title 1"/>
          <p:cNvSpPr>
            <a:spLocks noGrp="1"/>
          </p:cNvSpPr>
          <p:nvPr>
            <p:ph type="title"/>
          </p:nvPr>
        </p:nvSpPr>
        <p:spPr/>
        <p:txBody>
          <a:bodyPr/>
          <a:lstStyle/>
          <a:p>
            <a:endParaRPr lang="en-US" smtClean="0"/>
          </a:p>
        </p:txBody>
      </p:sp>
      <p:sp>
        <p:nvSpPr>
          <p:cNvPr id="2072"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graphicFrame>
        <p:nvGraphicFramePr>
          <p:cNvPr id="2070" name="Object 22"/>
          <p:cNvGraphicFramePr>
            <a:graphicFrameLocks noGrp="1" noChangeAspect="1"/>
          </p:cNvGraphicFramePr>
          <p:nvPr>
            <p:ph idx="1"/>
          </p:nvPr>
        </p:nvGraphicFramePr>
        <p:xfrm>
          <a:off x="0" y="49213"/>
          <a:ext cx="9144000" cy="7296150"/>
        </p:xfrm>
        <a:graphic>
          <a:graphicData uri="http://schemas.openxmlformats.org/presentationml/2006/ole">
            <mc:AlternateContent xmlns:mc="http://schemas.openxmlformats.org/markup-compatibility/2006">
              <mc:Choice xmlns:v="urn:schemas-microsoft-com:vml" Requires="v">
                <p:oleObj spid="_x0000_s2071" name="Acrobat Document" r:id="rId4" imgW="7779960" imgH="10051560" progId="AcroExch.Document.7">
                  <p:embed/>
                </p:oleObj>
              </mc:Choice>
              <mc:Fallback>
                <p:oleObj name="Acrobat Document" r:id="rId4" imgW="7779960" imgH="10051560" progId="AcroExch.Document.7">
                  <p:embed/>
                  <p:pic>
                    <p:nvPicPr>
                      <p:cNvPr id="0" name="Picture 2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213"/>
                        <a:ext cx="9144000" cy="729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042988" y="1027113"/>
            <a:ext cx="7339012" cy="1143000"/>
          </a:xfrm>
        </p:spPr>
        <p:txBody>
          <a:bodyPr/>
          <a:lstStyle/>
          <a:p>
            <a:r>
              <a:rPr lang="en-US" sz="2800" b="1" smtClean="0"/>
              <a:t>Fraud Risk Factors: Management/Internal Controls-(What do we do?)</a:t>
            </a:r>
          </a:p>
        </p:txBody>
      </p:sp>
      <p:sp>
        <p:nvSpPr>
          <p:cNvPr id="26626" name="Content Placeholder 2"/>
          <p:cNvSpPr>
            <a:spLocks noGrp="1"/>
          </p:cNvSpPr>
          <p:nvPr>
            <p:ph idx="1"/>
          </p:nvPr>
        </p:nvSpPr>
        <p:spPr/>
        <p:txBody>
          <a:bodyPr/>
          <a:lstStyle/>
          <a:p>
            <a:r>
              <a:rPr lang="en-US" b="1" smtClean="0"/>
              <a:t>Three most common contributing factors:</a:t>
            </a:r>
          </a:p>
          <a:p>
            <a:pPr lvl="1"/>
            <a:r>
              <a:rPr lang="en-US" b="1" smtClean="0"/>
              <a:t>Lack of communication regarding program management-</a:t>
            </a:r>
            <a:r>
              <a:rPr lang="en-US" b="1" i="1" smtClean="0">
                <a:solidFill>
                  <a:srgbClr val="00B0F0"/>
                </a:solidFill>
              </a:rPr>
              <a:t>Grantee Meetings</a:t>
            </a:r>
          </a:p>
          <a:p>
            <a:pPr lvl="1"/>
            <a:r>
              <a:rPr lang="en-US" b="1" smtClean="0"/>
              <a:t>Lack of training to supervisors, officers and other grantees.-</a:t>
            </a:r>
            <a:r>
              <a:rPr lang="en-US" b="1" i="1" smtClean="0">
                <a:solidFill>
                  <a:srgbClr val="00B0F0"/>
                </a:solidFill>
              </a:rPr>
              <a:t>Meetings with staff, share and go over all specifics of the grant.</a:t>
            </a:r>
          </a:p>
          <a:p>
            <a:pPr lvl="1"/>
            <a:r>
              <a:rPr lang="en-US" b="1" smtClean="0"/>
              <a:t>Lack of supervision in grant procedures-</a:t>
            </a:r>
            <a:r>
              <a:rPr lang="en-US" b="1" i="1" smtClean="0">
                <a:solidFill>
                  <a:srgbClr val="00B0F0"/>
                </a:solidFill>
              </a:rPr>
              <a:t>Develop policies and procedures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ctr"/>
            <a:r>
              <a:rPr lang="en-US" smtClean="0"/>
              <a:t>Monitoring</a:t>
            </a:r>
          </a:p>
        </p:txBody>
      </p:sp>
      <p:sp>
        <p:nvSpPr>
          <p:cNvPr id="28674"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pic>
        <p:nvPicPr>
          <p:cNvPr id="28675" name="Picture 3" descr="C:\Users\Kristin\AppData\Local\Microsoft\Windows\Temporary Internet Files\Content.IE5\OU5CZNWR\10044H.jpg"/>
          <p:cNvPicPr>
            <a:picLocks noChangeAspect="1" noChangeArrowheads="1"/>
          </p:cNvPicPr>
          <p:nvPr/>
        </p:nvPicPr>
        <p:blipFill>
          <a:blip r:embed="rId3"/>
          <a:srcRect/>
          <a:stretch>
            <a:fillRect/>
          </a:stretch>
        </p:blipFill>
        <p:spPr bwMode="auto">
          <a:xfrm>
            <a:off x="2057400" y="2286000"/>
            <a:ext cx="4876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Why do we monitor?</a:t>
            </a:r>
          </a:p>
        </p:txBody>
      </p:sp>
      <p:sp>
        <p:nvSpPr>
          <p:cNvPr id="30722" name="Content Placeholder 2"/>
          <p:cNvSpPr>
            <a:spLocks noGrp="1"/>
          </p:cNvSpPr>
          <p:nvPr>
            <p:ph idx="1"/>
          </p:nvPr>
        </p:nvSpPr>
        <p:spPr/>
        <p:txBody>
          <a:bodyPr/>
          <a:lstStyle/>
          <a:p>
            <a:r>
              <a:rPr lang="en-US" b="1" smtClean="0"/>
              <a:t>Stewards of the public funds</a:t>
            </a:r>
          </a:p>
          <a:p>
            <a:pPr lvl="1"/>
            <a:r>
              <a:rPr lang="en-US" b="1" smtClean="0"/>
              <a:t>First line defense</a:t>
            </a:r>
          </a:p>
          <a:p>
            <a:pPr lvl="1"/>
            <a:r>
              <a:rPr lang="en-US" b="1" smtClean="0"/>
              <a:t>Deter and prevent</a:t>
            </a:r>
          </a:p>
          <a:p>
            <a:pPr lvl="1"/>
            <a:r>
              <a:rPr lang="en-US" b="1" smtClean="0"/>
              <a:t>Accountability to Congress</a:t>
            </a:r>
          </a:p>
          <a:p>
            <a:endParaRPr lang="en-US" smtClean="0"/>
          </a:p>
        </p:txBody>
      </p:sp>
      <p:pic>
        <p:nvPicPr>
          <p:cNvPr id="30723" name="Picture 4" descr="C:\Users\Kristin\AppData\Local\Microsoft\Windows\Temporary Internet Files\Content.IE5\KKVDJHY3\MP900401099[1].jpg"/>
          <p:cNvPicPr>
            <a:picLocks noChangeAspect="1" noChangeArrowheads="1"/>
          </p:cNvPicPr>
          <p:nvPr/>
        </p:nvPicPr>
        <p:blipFill>
          <a:blip r:embed="rId3"/>
          <a:srcRect/>
          <a:stretch>
            <a:fillRect/>
          </a:stretch>
        </p:blipFill>
        <p:spPr bwMode="auto">
          <a:xfrm>
            <a:off x="5638800" y="3724275"/>
            <a:ext cx="2713038" cy="180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Who is monitored?</a:t>
            </a:r>
          </a:p>
        </p:txBody>
      </p:sp>
      <p:sp>
        <p:nvSpPr>
          <p:cNvPr id="32770" name="Content Placeholder 2"/>
          <p:cNvSpPr>
            <a:spLocks noGrp="1"/>
          </p:cNvSpPr>
          <p:nvPr>
            <p:ph idx="1"/>
          </p:nvPr>
        </p:nvSpPr>
        <p:spPr/>
        <p:txBody>
          <a:bodyPr/>
          <a:lstStyle/>
          <a:p>
            <a:r>
              <a:rPr lang="en-US" smtClean="0"/>
              <a:t>HVEO Grants</a:t>
            </a:r>
          </a:p>
          <a:p>
            <a:r>
              <a:rPr lang="en-US" smtClean="0"/>
              <a:t>OVI Grants</a:t>
            </a:r>
          </a:p>
          <a:p>
            <a:r>
              <a:rPr lang="en-US" smtClean="0"/>
              <a:t>Safe Community Grants</a:t>
            </a:r>
          </a:p>
          <a:p>
            <a:r>
              <a:rPr lang="en-US" smtClean="0"/>
              <a:t>General Grants</a:t>
            </a:r>
          </a:p>
          <a:p>
            <a:r>
              <a:rPr lang="en-US" smtClean="0"/>
              <a:t>Everyone</a:t>
            </a:r>
          </a:p>
        </p:txBody>
      </p:sp>
      <p:sp>
        <p:nvSpPr>
          <p:cNvPr id="32771"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1028</TotalTime>
  <Words>646</Words>
  <Application>Microsoft Office PowerPoint</Application>
  <PresentationFormat>On-screen Show (4:3)</PresentationFormat>
  <Paragraphs>101</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Austin</vt:lpstr>
      <vt:lpstr>Acrobat Document</vt:lpstr>
      <vt:lpstr>Document</vt:lpstr>
      <vt:lpstr>Importance of Monitoring</vt:lpstr>
      <vt:lpstr>PowerPoint Presentation</vt:lpstr>
      <vt:lpstr>Purpose</vt:lpstr>
      <vt:lpstr>It can happen any where</vt:lpstr>
      <vt:lpstr>PowerPoint Presentation</vt:lpstr>
      <vt:lpstr>Fraud Risk Factors: Management/Internal Controls-(What do we do?)</vt:lpstr>
      <vt:lpstr>Monitoring</vt:lpstr>
      <vt:lpstr>Why do we monitor?</vt:lpstr>
      <vt:lpstr>Who is monitored?</vt:lpstr>
      <vt:lpstr>Being monitored, self-monitoring (Starts at Home)</vt:lpstr>
      <vt:lpstr>Terms and Conditions-Fine Print</vt:lpstr>
      <vt:lpstr>Steps For Conducting Monitoring/ Steps For Being Monitored</vt:lpstr>
      <vt:lpstr>Trouble Signs</vt:lpstr>
      <vt:lpstr>Trouble Signs (Cont’d)</vt:lpstr>
      <vt:lpstr>Trouble Signs (Cont’d)</vt:lpstr>
      <vt:lpstr>TX DOT New Procedures</vt:lpstr>
      <vt:lpstr>What to do-who to call</vt:lpstr>
      <vt:lpstr>Summary</vt:lpstr>
      <vt:lpstr>Questions?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Monitoring</dc:title>
  <dc:creator>USDOT_User</dc:creator>
  <cp:lastModifiedBy>rwake</cp:lastModifiedBy>
  <cp:revision>51</cp:revision>
  <cp:lastPrinted>2013-03-18T13:19:52Z</cp:lastPrinted>
  <dcterms:created xsi:type="dcterms:W3CDTF">2013-01-03T16:34:49Z</dcterms:created>
  <dcterms:modified xsi:type="dcterms:W3CDTF">2013-09-24T17:54:10Z</dcterms:modified>
</cp:coreProperties>
</file>